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3"/>
  </p:notesMasterIdLst>
  <p:handoutMasterIdLst>
    <p:handoutMasterId r:id="rId14"/>
  </p:handoutMasterIdLst>
  <p:sldIdLst>
    <p:sldId id="332" r:id="rId7"/>
    <p:sldId id="345" r:id="rId8"/>
    <p:sldId id="340" r:id="rId9"/>
    <p:sldId id="341" r:id="rId10"/>
    <p:sldId id="346" r:id="rId11"/>
    <p:sldId id="333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34:39.39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34:39.39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3022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how Acceleration is measured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669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the program, </a:t>
            </a:r>
          </a:p>
          <a:p>
            <a:r>
              <a:rPr lang="en-GB" dirty="0"/>
              <a:t>A reading is taken and stored in the variable, then selection is used to compare the value to &gt; 20 or &lt; -20.  The micro:bit responds with the direction shown in, either Right or Left.</a:t>
            </a:r>
          </a:p>
          <a:p>
            <a:r>
              <a:rPr lang="en-GB" dirty="0"/>
              <a:t>Activity part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755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Learners adapt micro:bit acceleration program to build bike crash detector.</a:t>
            </a:r>
          </a:p>
          <a:p>
            <a:r>
              <a:rPr lang="en-GB" dirty="0"/>
              <a:t>Learners can build detector on all three axis.</a:t>
            </a:r>
          </a:p>
          <a:p>
            <a:r>
              <a:rPr lang="en-GB" dirty="0"/>
              <a:t>Test with real bike or a pole to represent the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1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2159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Project – Bike </a:t>
            </a:r>
            <a:r>
              <a:rPr lang="en-GB" b="1" dirty="0"/>
              <a:t>Collision Detection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80CDF-7D10-46B8-A08D-99CD6FDD4D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6906" y="1408156"/>
            <a:ext cx="4268207" cy="289871"/>
          </a:xfrm>
        </p:spPr>
        <p:txBody>
          <a:bodyPr/>
          <a:lstStyle/>
          <a:p>
            <a:r>
              <a:rPr lang="en-GB" dirty="0"/>
              <a:t>Lesson 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1A714-0C69-4751-A14D-E8EF008E8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335" y="4000418"/>
            <a:ext cx="5040778" cy="739253"/>
          </a:xfrm>
        </p:spPr>
        <p:txBody>
          <a:bodyPr/>
          <a:lstStyle/>
          <a:p>
            <a:r>
              <a:rPr lang="en-GB" dirty="0"/>
              <a:t>Planning and Requirements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11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 and 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357854" cy="4595203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Acceleration </a:t>
            </a:r>
            <a:r>
              <a:rPr lang="en-GB" b="1" dirty="0"/>
              <a:t>= force / mass</a:t>
            </a:r>
          </a:p>
          <a:p>
            <a:r>
              <a:rPr lang="en-GB" dirty="0"/>
              <a:t>As ride your bike, the mass does not change</a:t>
            </a:r>
          </a:p>
          <a:p>
            <a:r>
              <a:rPr lang="en-GB" dirty="0"/>
              <a:t>However as you speed up, slow down, turn and brake the force will change</a:t>
            </a:r>
          </a:p>
          <a:p>
            <a:r>
              <a:rPr lang="en-GB" dirty="0"/>
              <a:t>Therefore the new acceleration can be calculated and stored in a </a:t>
            </a:r>
            <a:r>
              <a:rPr lang="en-GB" b="1" dirty="0">
                <a:solidFill>
                  <a:srgbClr val="002060"/>
                </a:solidFill>
              </a:rPr>
              <a:t>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997F2-3C77-4970-8DDE-D624EAA20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62" y="1237785"/>
            <a:ext cx="4025912" cy="35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44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0BFA-0511-42FC-8E37-AD16C662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to Measure Acceleration on the x-axis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FD5C-CD9D-45DD-A9E7-27FDCDA0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reading = accelerometer.get_x()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if reading &gt; 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display.show("R")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elif reading &lt; -20: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display.show("L")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display.show("-")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06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4CE0-07EF-4ECF-98F5-A4AC6C5B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Bike Crash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A757-3FC7-4DAB-9B06-E3842C23F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6396725" cy="4595203"/>
          </a:xfrm>
        </p:spPr>
        <p:txBody>
          <a:bodyPr/>
          <a:lstStyle/>
          <a:p>
            <a:r>
              <a:rPr lang="en-GB" dirty="0"/>
              <a:t>Imagine that you are riding your bike in a straight line and then you start to turn a left hand corner</a:t>
            </a:r>
          </a:p>
          <a:p>
            <a:r>
              <a:rPr lang="en-GB" dirty="0"/>
              <a:t>As you lean to the left, this changes the speed or the direction or both so the acceleration changes</a:t>
            </a:r>
          </a:p>
          <a:p>
            <a:r>
              <a:rPr lang="en-GB" dirty="0"/>
              <a:t>If your micro:bit was attached to your bike it would flash up the letter ‘L’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Complete the activity and build a bike crash detector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90CA-70EA-46E8-AAC4-B1B7476E1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01" y="1524742"/>
            <a:ext cx="3545306" cy="26555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14:cNvPr>
              <p14:cNvContentPartPr/>
              <p14:nvPr/>
            </p14:nvContentPartPr>
            <p14:xfrm>
              <a:off x="7795737" y="-91492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9737" y="-986564"/>
                <a:ext cx="720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Arrow: Up 14">
            <a:extLst>
              <a:ext uri="{FF2B5EF4-FFF2-40B4-BE49-F238E27FC236}">
                <a16:creationId xmlns:a16="http://schemas.microsoft.com/office/drawing/2014/main" id="{B3FFD253-AA83-4FE8-8110-BACD1FC87891}"/>
              </a:ext>
            </a:extLst>
          </p:cNvPr>
          <p:cNvSpPr/>
          <p:nvPr/>
        </p:nvSpPr>
        <p:spPr>
          <a:xfrm>
            <a:off x="8868061" y="651680"/>
            <a:ext cx="367200" cy="666030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E95D8D-F1FE-442E-88CE-3C8BBD87EC1C}"/>
              </a:ext>
            </a:extLst>
          </p:cNvPr>
          <p:cNvSpPr/>
          <p:nvPr/>
        </p:nvSpPr>
        <p:spPr>
          <a:xfrm rot="20333416">
            <a:off x="9832891" y="1672946"/>
            <a:ext cx="829214" cy="3803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55B9142-E629-4EF1-883B-24928AB48FC8}"/>
              </a:ext>
            </a:extLst>
          </p:cNvPr>
          <p:cNvSpPr/>
          <p:nvPr/>
        </p:nvSpPr>
        <p:spPr>
          <a:xfrm rot="1643763">
            <a:off x="10375367" y="2830088"/>
            <a:ext cx="870836" cy="4420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3C98E34-4079-44E7-BEAB-258DF9BAF967}"/>
              </a:ext>
            </a:extLst>
          </p:cNvPr>
          <p:cNvSpPr/>
          <p:nvPr/>
        </p:nvSpPr>
        <p:spPr>
          <a:xfrm>
            <a:off x="8680649" y="3335646"/>
            <a:ext cx="455252" cy="74590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0ABF7300-D382-466D-83EB-2E870A7B3D04}"/>
              </a:ext>
            </a:extLst>
          </p:cNvPr>
          <p:cNvSpPr/>
          <p:nvPr/>
        </p:nvSpPr>
        <p:spPr>
          <a:xfrm rot="1627942">
            <a:off x="6936611" y="1616342"/>
            <a:ext cx="719368" cy="383040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EBE82FFB-C613-4B74-BFAF-33FC28077EB7}"/>
              </a:ext>
            </a:extLst>
          </p:cNvPr>
          <p:cNvSpPr/>
          <p:nvPr/>
        </p:nvSpPr>
        <p:spPr>
          <a:xfrm rot="19996423">
            <a:off x="6817945" y="2754563"/>
            <a:ext cx="786063" cy="340029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0D935A-7CC9-4324-8579-0793C3DA9E48}"/>
              </a:ext>
            </a:extLst>
          </p:cNvPr>
          <p:cNvSpPr txBox="1"/>
          <p:nvPr/>
        </p:nvSpPr>
        <p:spPr>
          <a:xfrm>
            <a:off x="9335386" y="648247"/>
            <a:ext cx="219612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3200" b="1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y</a:t>
            </a:r>
            <a:endParaRPr lang="en-GB" sz="3200" b="1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4CF63-FD5F-4767-AF20-0843ADE2AC96}"/>
              </a:ext>
            </a:extLst>
          </p:cNvPr>
          <p:cNvSpPr txBox="1"/>
          <p:nvPr/>
        </p:nvSpPr>
        <p:spPr>
          <a:xfrm>
            <a:off x="11299079" y="2754589"/>
            <a:ext cx="216406" cy="4985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3600" b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7C9139-C65F-444C-9E57-C8175ABB4789}"/>
              </a:ext>
            </a:extLst>
          </p:cNvPr>
          <p:cNvSpPr txBox="1"/>
          <p:nvPr/>
        </p:nvSpPr>
        <p:spPr>
          <a:xfrm>
            <a:off x="10572455" y="1298522"/>
            <a:ext cx="221214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3200" b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x</a:t>
            </a:r>
            <a:endParaRPr lang="en-GB" sz="2100" b="1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797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4CE0-07EF-4ECF-98F5-A4AC6C5B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A757-3FC7-4DAB-9B06-E3842C23F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9332359" cy="4595203"/>
          </a:xfrm>
        </p:spPr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The micro:bit responds to acceleration on one of the axes, </a:t>
            </a:r>
            <a:r>
              <a:rPr lang="en-GB" i="1" dirty="0"/>
              <a:t>x,</a:t>
            </a:r>
            <a:r>
              <a:rPr lang="en-GB" dirty="0"/>
              <a:t> </a:t>
            </a:r>
            <a:r>
              <a:rPr lang="en-GB" i="1" dirty="0"/>
              <a:t>y</a:t>
            </a:r>
            <a:r>
              <a:rPr lang="en-GB" dirty="0"/>
              <a:t> or </a:t>
            </a:r>
            <a:r>
              <a:rPr lang="en-GB" i="1" dirty="0"/>
              <a:t>z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The micro:bit responds to acceleration on a combination of </a:t>
            </a:r>
            <a:r>
              <a:rPr lang="en-GB" b="1" dirty="0"/>
              <a:t>two</a:t>
            </a:r>
            <a:r>
              <a:rPr lang="en-GB" dirty="0"/>
              <a:t> of the </a:t>
            </a:r>
            <a:r>
              <a:rPr lang="en-GB" b="1" dirty="0">
                <a:solidFill>
                  <a:srgbClr val="002060"/>
                </a:solidFill>
              </a:rPr>
              <a:t>axes, </a:t>
            </a:r>
            <a:r>
              <a:rPr lang="en-GB" b="1" i="1" dirty="0">
                <a:solidFill>
                  <a:srgbClr val="002060"/>
                </a:solidFill>
              </a:rPr>
              <a:t>x,</a:t>
            </a:r>
            <a:r>
              <a:rPr lang="en-GB" b="1" dirty="0">
                <a:solidFill>
                  <a:srgbClr val="002060"/>
                </a:solidFill>
              </a:rPr>
              <a:t> </a:t>
            </a:r>
            <a:r>
              <a:rPr lang="en-GB" b="1" i="1" dirty="0">
                <a:solidFill>
                  <a:srgbClr val="002060"/>
                </a:solidFill>
              </a:rPr>
              <a:t>y</a:t>
            </a:r>
            <a:r>
              <a:rPr lang="en-GB" b="1" dirty="0">
                <a:solidFill>
                  <a:srgbClr val="002060"/>
                </a:solidFill>
              </a:rPr>
              <a:t> or </a:t>
            </a:r>
            <a:r>
              <a:rPr lang="en-GB" b="1" i="1" dirty="0">
                <a:solidFill>
                  <a:srgbClr val="002060"/>
                </a:solidFill>
              </a:rPr>
              <a:t>z 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The micro:bit responds to acceleration on all three axes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The responses are standard, LED or scrolling text message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The response uses the music or speech warnings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The values used are suitable and tested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You stay safe on your bike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14:cNvPr>
              <p14:cNvContentPartPr/>
              <p14:nvPr/>
            </p14:nvContentPartPr>
            <p14:xfrm>
              <a:off x="7795737" y="-91492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9737" y="-986564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72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16069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366</Words>
  <Application>Microsoft Office PowerPoint</Application>
  <PresentationFormat>Widescreen</PresentationFormat>
  <Paragraphs>48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Courier New</vt:lpstr>
      <vt:lpstr>Lato</vt:lpstr>
      <vt:lpstr>Wingdings</vt:lpstr>
      <vt:lpstr>1_Arm_PPT_Public</vt:lpstr>
      <vt:lpstr>Project – Bike Collision Detection </vt:lpstr>
      <vt:lpstr>Acceleration and the Accelerometer</vt:lpstr>
      <vt:lpstr>Program to Measure Acceleration on the x-axis</vt:lpstr>
      <vt:lpstr>Bike Crash Detector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2021-04-13T12:54:45Z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